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5143500" cx="9144000"/>
  <p:notesSz cx="6858000" cy="9144000"/>
  <p:embeddedFontLst>
    <p:embeddedFont>
      <p:font typeface="Economica"/>
      <p:regular r:id="rId20"/>
      <p:bold r:id="rId21"/>
      <p:italic r:id="rId22"/>
      <p:boldItalic r:id="rId23"/>
    </p:embeddedFont>
    <p:embeddedFont>
      <p:font typeface="Open Sans"/>
      <p:regular r:id="rId24"/>
      <p:bold r:id="rId25"/>
      <p:italic r:id="rId26"/>
      <p:boldItalic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Economica-regular.fntdata"/><Relationship Id="rId22" Type="http://schemas.openxmlformats.org/officeDocument/2006/relationships/font" Target="fonts/Economica-italic.fntdata"/><Relationship Id="rId21" Type="http://schemas.openxmlformats.org/officeDocument/2006/relationships/font" Target="fonts/Economica-bold.fntdata"/><Relationship Id="rId24" Type="http://schemas.openxmlformats.org/officeDocument/2006/relationships/font" Target="fonts/OpenSans-regular.fntdata"/><Relationship Id="rId23" Type="http://schemas.openxmlformats.org/officeDocument/2006/relationships/font" Target="fonts/Economica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OpenSans-italic.fntdata"/><Relationship Id="rId25" Type="http://schemas.openxmlformats.org/officeDocument/2006/relationships/font" Target="fonts/OpenSans-bold.fntdata"/><Relationship Id="rId27" Type="http://schemas.openxmlformats.org/officeDocument/2006/relationships/font" Target="fonts/OpenSans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1e174f1f5e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11e174f1f5e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1e174f1f5e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11e174f1f5e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1df00d373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1df00d373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1e237ba3dd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11e237ba3dd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1e237ba3dd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11e237ba3dd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11dcaea8021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11dcaea8021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1e2fcd13ba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1e2fcd13ba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1e2fcd13ba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11e2fcd13ba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1e2fcd13ba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11e2fcd13ba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1dcaea8021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11dcaea8021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11e237ba3dd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11e237ba3dd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1e174f1f5e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11e174f1f5e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1e174f1f5e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11e174f1f5e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4013" y="756700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1" name="Google Shape;11;p2"/>
          <p:cNvSpPr/>
          <p:nvPr/>
        </p:nvSpPr>
        <p:spPr>
          <a:xfrm rot="10800000">
            <a:off x="5318350" y="32667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11"/>
          <p:cNvSpPr txBox="1"/>
          <p:nvPr>
            <p:ph hasCustomPrompt="1" type="title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/>
          <p:nvPr>
            <p:ph idx="1" type="body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" name="Google Shape;5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flipH="1">
            <a:off x="7595938" y="4602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7" name="Google Shape;17;p3"/>
          <p:cNvSpPr/>
          <p:nvPr/>
        </p:nvSpPr>
        <p:spPr>
          <a:xfrm flipH="1" rot="10800000">
            <a:off x="466425" y="35583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8" name="Google Shape;18;p3"/>
          <p:cNvSpPr txBox="1"/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5" name="Google Shape;35;p7"/>
          <p:cNvSpPr txBox="1"/>
          <p:nvPr>
            <p:ph idx="1" type="body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6" name="Google Shape;36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8"/>
          <p:cNvSpPr txBox="1"/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0" name="Google Shape;4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4" name="Google Shape;44;p9"/>
          <p:cNvSpPr txBox="1"/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" type="subTitle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idx="1" type="body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/>
        </p:txBody>
      </p:sp>
      <p:sp>
        <p:nvSpPr>
          <p:cNvPr id="50" name="Google Shape;50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ux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>
    <mc:Choice Requires="p14">
      <p:transition spd="slow" p14:dur="1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1.png"/><Relationship Id="rId7" Type="http://schemas.openxmlformats.org/officeDocument/2006/relationships/image" Target="../media/image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0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Relationship Id="rId4" Type="http://schemas.openxmlformats.org/officeDocument/2006/relationships/image" Target="../media/image6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325" y="162834"/>
            <a:ext cx="9144000" cy="1964531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3"/>
          <p:cNvSpPr txBox="1"/>
          <p:nvPr>
            <p:ph type="ctrTitle"/>
          </p:nvPr>
        </p:nvSpPr>
        <p:spPr>
          <a:xfrm>
            <a:off x="2272400" y="2084375"/>
            <a:ext cx="4944000" cy="1090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s" sz="3480"/>
              <a:t>AFD en toma de pedidos en alimentos</a:t>
            </a:r>
            <a:endParaRPr b="1" sz="3480"/>
          </a:p>
        </p:txBody>
      </p:sp>
      <p:sp>
        <p:nvSpPr>
          <p:cNvPr id="64" name="Google Shape;64;p13"/>
          <p:cNvSpPr txBox="1"/>
          <p:nvPr>
            <p:ph idx="1" type="subTitle"/>
          </p:nvPr>
        </p:nvSpPr>
        <p:spPr>
          <a:xfrm>
            <a:off x="2829625" y="3175175"/>
            <a:ext cx="3486900" cy="109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Miguel Ángel Plata - 2190050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Ivan Leonardo Niño Villamil - 2191968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Sebastian Ortiz Cruzate - 2143233</a:t>
            </a:r>
            <a:endParaRPr/>
          </a:p>
        </p:txBody>
      </p:sp>
      <p:pic>
        <p:nvPicPr>
          <p:cNvPr id="65" name="Google Shape;65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20419">
            <a:off x="-32823" y="2823316"/>
            <a:ext cx="1844802" cy="92239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7150" y="3366225"/>
            <a:ext cx="2324326" cy="1442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66000" y="2791299"/>
            <a:ext cx="2178824" cy="201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70814" y="2292543"/>
            <a:ext cx="3054600" cy="32455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2"/>
          <p:cNvSpPr txBox="1"/>
          <p:nvPr>
            <p:ph type="title"/>
          </p:nvPr>
        </p:nvSpPr>
        <p:spPr>
          <a:xfrm>
            <a:off x="3219300" y="97325"/>
            <a:ext cx="2705400" cy="6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700"/>
              <a:t>Tercera</a:t>
            </a:r>
            <a:r>
              <a:rPr lang="es" sz="2700"/>
              <a:t> sección Pizzas</a:t>
            </a:r>
            <a:endParaRPr sz="2700"/>
          </a:p>
        </p:txBody>
      </p:sp>
      <p:sp>
        <p:nvSpPr>
          <p:cNvPr id="140" name="Google Shape;140;p22"/>
          <p:cNvSpPr txBox="1"/>
          <p:nvPr>
            <p:ph idx="1" type="body"/>
          </p:nvPr>
        </p:nvSpPr>
        <p:spPr>
          <a:xfrm>
            <a:off x="311700" y="1225225"/>
            <a:ext cx="474300" cy="43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/>
              <a:t>14</a:t>
            </a:r>
            <a:endParaRPr/>
          </a:p>
        </p:txBody>
      </p:sp>
      <p:pic>
        <p:nvPicPr>
          <p:cNvPr id="141" name="Google Shape;14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8875" y="757925"/>
            <a:ext cx="3986260" cy="4080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3"/>
          <p:cNvSpPr txBox="1"/>
          <p:nvPr>
            <p:ph type="title"/>
          </p:nvPr>
        </p:nvSpPr>
        <p:spPr>
          <a:xfrm>
            <a:off x="3365250" y="112300"/>
            <a:ext cx="2413500" cy="51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700"/>
              <a:t>Cuarta </a:t>
            </a:r>
            <a:r>
              <a:rPr lang="es" sz="2700"/>
              <a:t>sección Papas</a:t>
            </a:r>
            <a:endParaRPr sz="2700"/>
          </a:p>
        </p:txBody>
      </p:sp>
      <p:sp>
        <p:nvSpPr>
          <p:cNvPr id="147" name="Google Shape;147;p23"/>
          <p:cNvSpPr txBox="1"/>
          <p:nvPr>
            <p:ph idx="1" type="body"/>
          </p:nvPr>
        </p:nvSpPr>
        <p:spPr>
          <a:xfrm>
            <a:off x="311700" y="1225225"/>
            <a:ext cx="4671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/>
              <a:t>10</a:t>
            </a:r>
            <a:endParaRPr/>
          </a:p>
        </p:txBody>
      </p:sp>
      <p:pic>
        <p:nvPicPr>
          <p:cNvPr id="148" name="Google Shape;14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5538" y="588425"/>
            <a:ext cx="3792919" cy="421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4"/>
          <p:cNvSpPr txBox="1"/>
          <p:nvPr>
            <p:ph type="title"/>
          </p:nvPr>
        </p:nvSpPr>
        <p:spPr>
          <a:xfrm>
            <a:off x="3159300" y="164700"/>
            <a:ext cx="2825400" cy="63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700"/>
              <a:t>Quinta </a:t>
            </a:r>
            <a:r>
              <a:rPr lang="es" sz="2700"/>
              <a:t>sección Bebidas</a:t>
            </a:r>
            <a:endParaRPr sz="2700"/>
          </a:p>
        </p:txBody>
      </p:sp>
      <p:sp>
        <p:nvSpPr>
          <p:cNvPr id="154" name="Google Shape;154;p24"/>
          <p:cNvSpPr txBox="1"/>
          <p:nvPr>
            <p:ph idx="1" type="body"/>
          </p:nvPr>
        </p:nvSpPr>
        <p:spPr>
          <a:xfrm>
            <a:off x="319175" y="1217750"/>
            <a:ext cx="444600" cy="40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/>
              <a:t>16</a:t>
            </a:r>
            <a:endParaRPr/>
          </a:p>
        </p:txBody>
      </p:sp>
      <p:pic>
        <p:nvPicPr>
          <p:cNvPr id="155" name="Google Shape;15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8450" y="802800"/>
            <a:ext cx="4867099" cy="407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Ejemplo</a:t>
            </a:r>
            <a:endParaRPr/>
          </a:p>
        </p:txBody>
      </p:sp>
      <p:sp>
        <p:nvSpPr>
          <p:cNvPr id="161" name="Google Shape;161;p25"/>
          <p:cNvSpPr txBox="1"/>
          <p:nvPr>
            <p:ph idx="1" type="body"/>
          </p:nvPr>
        </p:nvSpPr>
        <p:spPr>
          <a:xfrm>
            <a:off x="311700" y="1225225"/>
            <a:ext cx="2601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</a:t>
            </a:r>
            <a:r>
              <a:rPr lang="es"/>
              <a:t>amburguesa	2</a:t>
            </a:r>
            <a:r>
              <a:rPr lang="es"/>
              <a:t>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/>
              <a:t>Mediana		2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/>
              <a:t>Tomate 			2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Queso			1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/>
              <a:t>Cebolla 			2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/>
              <a:t>Queso			2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s"/>
              <a:t>mayonesa		4</a:t>
            </a:r>
            <a:endParaRPr/>
          </a:p>
        </p:txBody>
      </p:sp>
      <p:pic>
        <p:nvPicPr>
          <p:cNvPr id="162" name="Google Shape;16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79175" y="1076438"/>
            <a:ext cx="5925901" cy="3651587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5"/>
          <p:cNvSpPr/>
          <p:nvPr/>
        </p:nvSpPr>
        <p:spPr>
          <a:xfrm rot="10205166">
            <a:off x="5332431" y="1127285"/>
            <a:ext cx="1714603" cy="108703"/>
          </a:xfrm>
          <a:prstGeom prst="rightArrow">
            <a:avLst>
              <a:gd fmla="val 27837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25"/>
          <p:cNvSpPr/>
          <p:nvPr/>
        </p:nvSpPr>
        <p:spPr>
          <a:xfrm rot="5240927">
            <a:off x="5111558" y="1635695"/>
            <a:ext cx="304826" cy="159463"/>
          </a:xfrm>
          <a:prstGeom prst="rightArrow">
            <a:avLst>
              <a:gd fmla="val 4754" name="adj1"/>
              <a:gd fmla="val 28736" name="adj2"/>
            </a:avLst>
          </a:prstGeom>
          <a:solidFill>
            <a:srgbClr val="00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25"/>
          <p:cNvSpPr/>
          <p:nvPr/>
        </p:nvSpPr>
        <p:spPr>
          <a:xfrm rot="5240332">
            <a:off x="5093845" y="2283068"/>
            <a:ext cx="426460" cy="159463"/>
          </a:xfrm>
          <a:prstGeom prst="rightArrow">
            <a:avLst>
              <a:gd fmla="val 4754" name="adj1"/>
              <a:gd fmla="val 28736" name="adj2"/>
            </a:avLst>
          </a:prstGeom>
          <a:solidFill>
            <a:srgbClr val="00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25"/>
          <p:cNvSpPr/>
          <p:nvPr/>
        </p:nvSpPr>
        <p:spPr>
          <a:xfrm rot="-10030574">
            <a:off x="4775216" y="2530626"/>
            <a:ext cx="429821" cy="159448"/>
          </a:xfrm>
          <a:prstGeom prst="rightArrow">
            <a:avLst>
              <a:gd fmla="val 4754" name="adj1"/>
              <a:gd fmla="val 28736" name="adj2"/>
            </a:avLst>
          </a:prstGeom>
          <a:solidFill>
            <a:srgbClr val="00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25"/>
          <p:cNvSpPr/>
          <p:nvPr/>
        </p:nvSpPr>
        <p:spPr>
          <a:xfrm rot="-3768">
            <a:off x="4759730" y="2411553"/>
            <a:ext cx="1094701" cy="159600"/>
          </a:xfrm>
          <a:prstGeom prst="rightArrow">
            <a:avLst>
              <a:gd fmla="val 4754" name="adj1"/>
              <a:gd fmla="val 28736" name="adj2"/>
            </a:avLst>
          </a:prstGeom>
          <a:solidFill>
            <a:srgbClr val="00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25"/>
          <p:cNvSpPr/>
          <p:nvPr/>
        </p:nvSpPr>
        <p:spPr>
          <a:xfrm rot="10796213">
            <a:off x="4762428" y="2324744"/>
            <a:ext cx="1089301" cy="159600"/>
          </a:xfrm>
          <a:prstGeom prst="rightArrow">
            <a:avLst>
              <a:gd fmla="val 4754" name="adj1"/>
              <a:gd fmla="val 28736" name="adj2"/>
            </a:avLst>
          </a:prstGeom>
          <a:solidFill>
            <a:srgbClr val="00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25"/>
          <p:cNvSpPr/>
          <p:nvPr/>
        </p:nvSpPr>
        <p:spPr>
          <a:xfrm rot="2311475">
            <a:off x="4645393" y="2822506"/>
            <a:ext cx="1111664" cy="159438"/>
          </a:xfrm>
          <a:prstGeom prst="rightArrow">
            <a:avLst>
              <a:gd fmla="val 4754" name="adj1"/>
              <a:gd fmla="val 28736" name="adj2"/>
            </a:avLst>
          </a:prstGeom>
          <a:solidFill>
            <a:srgbClr val="00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25"/>
          <p:cNvSpPr/>
          <p:nvPr/>
        </p:nvSpPr>
        <p:spPr>
          <a:xfrm rot="5846559">
            <a:off x="5112737" y="3885537"/>
            <a:ext cx="1120944" cy="159747"/>
          </a:xfrm>
          <a:prstGeom prst="rightArrow">
            <a:avLst>
              <a:gd fmla="val 4754" name="adj1"/>
              <a:gd fmla="val 28736" name="adj2"/>
            </a:avLst>
          </a:prstGeom>
          <a:solidFill>
            <a:srgbClr val="00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6"/>
          <p:cNvSpPr txBox="1"/>
          <p:nvPr>
            <p:ph type="title"/>
          </p:nvPr>
        </p:nvSpPr>
        <p:spPr>
          <a:xfrm>
            <a:off x="580525" y="5918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Planes a futuro…</a:t>
            </a:r>
            <a:endParaRPr/>
          </a:p>
        </p:txBody>
      </p:sp>
      <p:sp>
        <p:nvSpPr>
          <p:cNvPr id="176" name="Google Shape;176;p26"/>
          <p:cNvSpPr txBox="1"/>
          <p:nvPr>
            <p:ph idx="1" type="body"/>
          </p:nvPr>
        </p:nvSpPr>
        <p:spPr>
          <a:xfrm>
            <a:off x="311700" y="1497125"/>
            <a:ext cx="8520600" cy="15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Interfaz de selección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Optimización del autómata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Funciones de lenguaje de </a:t>
            </a:r>
            <a:r>
              <a:rPr lang="es"/>
              <a:t>aceptación</a:t>
            </a:r>
            <a:r>
              <a:rPr lang="es"/>
              <a:t>.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26"/>
          <p:cNvSpPr txBox="1"/>
          <p:nvPr>
            <p:ph type="title"/>
          </p:nvPr>
        </p:nvSpPr>
        <p:spPr>
          <a:xfrm>
            <a:off x="4977925" y="3920900"/>
            <a:ext cx="39081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¡Gracias por escuchar!</a:t>
            </a:r>
            <a:endParaRPr/>
          </a:p>
        </p:txBody>
      </p:sp>
      <p:pic>
        <p:nvPicPr>
          <p:cNvPr id="178" name="Google Shape;17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48625" y="1529363"/>
            <a:ext cx="1921509" cy="2084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98" y="2389480"/>
            <a:ext cx="1902900" cy="1474722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4"/>
          <p:cNvPicPr preferRelativeResize="0"/>
          <p:nvPr/>
        </p:nvPicPr>
        <p:blipFill rotWithShape="1">
          <a:blip r:embed="rId4">
            <a:alphaModFix/>
          </a:blip>
          <a:srcRect b="0" l="70474" r="0" t="0"/>
          <a:stretch/>
        </p:blipFill>
        <p:spPr>
          <a:xfrm>
            <a:off x="3747427" y="2164375"/>
            <a:ext cx="1109699" cy="2007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92425" y="1868013"/>
            <a:ext cx="2064650" cy="206465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4"/>
          <p:cNvSpPr txBox="1"/>
          <p:nvPr>
            <p:ph type="title"/>
          </p:nvPr>
        </p:nvSpPr>
        <p:spPr>
          <a:xfrm>
            <a:off x="311700" y="315925"/>
            <a:ext cx="19029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Historia</a:t>
            </a:r>
            <a:r>
              <a:rPr lang="es" sz="4188"/>
              <a:t>l…</a:t>
            </a:r>
            <a:endParaRPr sz="4188"/>
          </a:p>
        </p:txBody>
      </p:sp>
      <p:pic>
        <p:nvPicPr>
          <p:cNvPr id="77" name="Google Shape;77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0532042">
            <a:off x="746712" y="-133509"/>
            <a:ext cx="1234575" cy="1234540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4"/>
          <p:cNvSpPr txBox="1"/>
          <p:nvPr>
            <p:ph type="title"/>
          </p:nvPr>
        </p:nvSpPr>
        <p:spPr>
          <a:xfrm>
            <a:off x="2214600" y="3814975"/>
            <a:ext cx="4098600" cy="89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300"/>
              <a:t>AFD para una máquina expendedora de elementos de bioseguridad</a:t>
            </a:r>
            <a:endParaRPr sz="2288"/>
          </a:p>
        </p:txBody>
      </p:sp>
      <p:sp>
        <p:nvSpPr>
          <p:cNvPr id="79" name="Google Shape;79;p14"/>
          <p:cNvSpPr txBox="1"/>
          <p:nvPr>
            <p:ph type="title"/>
          </p:nvPr>
        </p:nvSpPr>
        <p:spPr>
          <a:xfrm>
            <a:off x="6389950" y="3637088"/>
            <a:ext cx="2469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700"/>
              <a:t>Máquina expendedoras de cerveza</a:t>
            </a:r>
            <a:endParaRPr sz="2688"/>
          </a:p>
        </p:txBody>
      </p:sp>
      <p:sp>
        <p:nvSpPr>
          <p:cNvPr id="80" name="Google Shape;80;p14"/>
          <p:cNvSpPr txBox="1"/>
          <p:nvPr>
            <p:ph type="title"/>
          </p:nvPr>
        </p:nvSpPr>
        <p:spPr>
          <a:xfrm>
            <a:off x="777375" y="2499450"/>
            <a:ext cx="1109700" cy="921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700"/>
              <a:t>Autfood</a:t>
            </a:r>
            <a:endParaRPr sz="2688"/>
          </a:p>
        </p:txBody>
      </p:sp>
      <p:sp>
        <p:nvSpPr>
          <p:cNvPr id="81" name="Google Shape;81;p14"/>
          <p:cNvSpPr txBox="1"/>
          <p:nvPr>
            <p:ph type="title"/>
          </p:nvPr>
        </p:nvSpPr>
        <p:spPr>
          <a:xfrm>
            <a:off x="3220950" y="1273625"/>
            <a:ext cx="2702100" cy="60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700"/>
              <a:t>con mayor semejanza…</a:t>
            </a:r>
            <a:endParaRPr sz="2688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5"/>
          <p:cNvSpPr txBox="1"/>
          <p:nvPr>
            <p:ph idx="1" type="body"/>
          </p:nvPr>
        </p:nvSpPr>
        <p:spPr>
          <a:xfrm>
            <a:off x="311700" y="1225225"/>
            <a:ext cx="8520600" cy="94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Modelo aproximado más no con el mismo fin.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Conjunto de símbolos aceptados es demasiado extenso.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5"/>
          <p:cNvSpPr txBox="1"/>
          <p:nvPr>
            <p:ph type="title"/>
          </p:nvPr>
        </p:nvSpPr>
        <p:spPr>
          <a:xfrm>
            <a:off x="501925" y="374975"/>
            <a:ext cx="5448000" cy="771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700"/>
              <a:t>Máquina expendedoras de cerveza</a:t>
            </a:r>
            <a:endParaRPr sz="3688"/>
          </a:p>
        </p:txBody>
      </p:sp>
      <p:pic>
        <p:nvPicPr>
          <p:cNvPr id="88" name="Google Shape;8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6100" y="2112175"/>
            <a:ext cx="4933348" cy="2666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4000"/>
              <a:t>Autfood</a:t>
            </a:r>
            <a:endParaRPr sz="5500"/>
          </a:p>
        </p:txBody>
      </p:sp>
      <p:sp>
        <p:nvSpPr>
          <p:cNvPr id="94" name="Google Shape;94;p16"/>
          <p:cNvSpPr txBox="1"/>
          <p:nvPr>
            <p:ph idx="1" type="body"/>
          </p:nvPr>
        </p:nvSpPr>
        <p:spPr>
          <a:xfrm>
            <a:off x="311700" y="1225225"/>
            <a:ext cx="8520600" cy="94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Modelo innecesario y </a:t>
            </a:r>
            <a:r>
              <a:rPr lang="es"/>
              <a:t>sobre complejo</a:t>
            </a:r>
            <a:r>
              <a:rPr lang="es"/>
              <a:t> para el enfoque deseado.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Muy limitado en opciones.</a:t>
            </a:r>
            <a:endParaRPr/>
          </a:p>
        </p:txBody>
      </p:sp>
      <p:pic>
        <p:nvPicPr>
          <p:cNvPr id="95" name="Google Shape;9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5825" y="2350875"/>
            <a:ext cx="6370724" cy="2417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7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3000"/>
              <a:t>AFD para una máquina expendedora de elementos de bioseguridad</a:t>
            </a:r>
            <a:endParaRPr/>
          </a:p>
        </p:txBody>
      </p:sp>
      <p:sp>
        <p:nvSpPr>
          <p:cNvPr id="101" name="Google Shape;101;p17"/>
          <p:cNvSpPr txBox="1"/>
          <p:nvPr>
            <p:ph idx="1" type="body"/>
          </p:nvPr>
        </p:nvSpPr>
        <p:spPr>
          <a:xfrm>
            <a:off x="311700" y="1225225"/>
            <a:ext cx="8520600" cy="107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Limitado en el pago de los productos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No contiene opción de regreso o de posible agotamiento de producto.</a:t>
            </a:r>
            <a:endParaRPr/>
          </a:p>
        </p:txBody>
      </p:sp>
      <p:pic>
        <p:nvPicPr>
          <p:cNvPr id="102" name="Google Shape;10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3525" y="1992050"/>
            <a:ext cx="4955324" cy="2889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8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¿Cuál es el problema?</a:t>
            </a:r>
            <a:endParaRPr/>
          </a:p>
        </p:txBody>
      </p:sp>
      <p:sp>
        <p:nvSpPr>
          <p:cNvPr id="108" name="Google Shape;108;p18"/>
          <p:cNvSpPr txBox="1"/>
          <p:nvPr>
            <p:ph type="title"/>
          </p:nvPr>
        </p:nvSpPr>
        <p:spPr>
          <a:xfrm>
            <a:off x="1995000" y="1418550"/>
            <a:ext cx="5154000" cy="103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700"/>
              <a:t>El mejor modelado y método para elección de menús de comida.</a:t>
            </a:r>
            <a:endParaRPr sz="2688"/>
          </a:p>
        </p:txBody>
      </p:sp>
      <p:cxnSp>
        <p:nvCxnSpPr>
          <p:cNvPr id="109" name="Google Shape;109;p18"/>
          <p:cNvCxnSpPr/>
          <p:nvPr/>
        </p:nvCxnSpPr>
        <p:spPr>
          <a:xfrm flipH="1">
            <a:off x="2180175" y="2509625"/>
            <a:ext cx="606000" cy="675300"/>
          </a:xfrm>
          <a:prstGeom prst="straightConnector1">
            <a:avLst/>
          </a:prstGeom>
          <a:noFill/>
          <a:ln cap="flat" cmpd="sng" w="38100">
            <a:solidFill>
              <a:srgbClr val="B45F0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0" name="Google Shape;110;p18"/>
          <p:cNvCxnSpPr/>
          <p:nvPr/>
        </p:nvCxnSpPr>
        <p:spPr>
          <a:xfrm>
            <a:off x="4635775" y="2571750"/>
            <a:ext cx="0" cy="999300"/>
          </a:xfrm>
          <a:prstGeom prst="straightConnector1">
            <a:avLst/>
          </a:prstGeom>
          <a:noFill/>
          <a:ln cap="flat" cmpd="sng" w="38100">
            <a:solidFill>
              <a:srgbClr val="B45F0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1" name="Google Shape;111;p18"/>
          <p:cNvCxnSpPr/>
          <p:nvPr/>
        </p:nvCxnSpPr>
        <p:spPr>
          <a:xfrm>
            <a:off x="6632550" y="2509625"/>
            <a:ext cx="595800" cy="890400"/>
          </a:xfrm>
          <a:prstGeom prst="straightConnector1">
            <a:avLst/>
          </a:prstGeom>
          <a:noFill/>
          <a:ln cap="flat" cmpd="sng" w="38100">
            <a:solidFill>
              <a:srgbClr val="B45F0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2" name="Google Shape;112;p18"/>
          <p:cNvSpPr txBox="1"/>
          <p:nvPr>
            <p:ph type="title"/>
          </p:nvPr>
        </p:nvSpPr>
        <p:spPr>
          <a:xfrm>
            <a:off x="578300" y="3237100"/>
            <a:ext cx="2428500" cy="89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/>
              <a:t>Número de estados y transiciones</a:t>
            </a:r>
            <a:endParaRPr sz="2188"/>
          </a:p>
        </p:txBody>
      </p:sp>
      <p:sp>
        <p:nvSpPr>
          <p:cNvPr id="113" name="Google Shape;113;p18"/>
          <p:cNvSpPr txBox="1"/>
          <p:nvPr>
            <p:ph type="title"/>
          </p:nvPr>
        </p:nvSpPr>
        <p:spPr>
          <a:xfrm>
            <a:off x="3511150" y="3571050"/>
            <a:ext cx="2428500" cy="89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/>
              <a:t>No hay límite en ingredientes</a:t>
            </a:r>
            <a:endParaRPr sz="2188"/>
          </a:p>
        </p:txBody>
      </p:sp>
      <p:sp>
        <p:nvSpPr>
          <p:cNvPr id="114" name="Google Shape;114;p18"/>
          <p:cNvSpPr txBox="1"/>
          <p:nvPr>
            <p:ph type="title"/>
          </p:nvPr>
        </p:nvSpPr>
        <p:spPr>
          <a:xfrm>
            <a:off x="6403800" y="3490350"/>
            <a:ext cx="2428500" cy="378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188"/>
              <a:t>Modelo de autómata</a:t>
            </a:r>
            <a:endParaRPr sz="2188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9"/>
          <p:cNvSpPr txBox="1"/>
          <p:nvPr>
            <p:ph type="title"/>
          </p:nvPr>
        </p:nvSpPr>
        <p:spPr>
          <a:xfrm>
            <a:off x="2457000" y="285975"/>
            <a:ext cx="4230000" cy="83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Diseño Del </a:t>
            </a:r>
            <a:r>
              <a:rPr lang="es"/>
              <a:t>Autómata</a:t>
            </a:r>
            <a:endParaRPr/>
          </a:p>
        </p:txBody>
      </p:sp>
      <p:pic>
        <p:nvPicPr>
          <p:cNvPr id="120" name="Google Shape;12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05200"/>
            <a:ext cx="8839200" cy="23330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0"/>
          <p:cNvSpPr txBox="1"/>
          <p:nvPr>
            <p:ph type="title"/>
          </p:nvPr>
        </p:nvSpPr>
        <p:spPr>
          <a:xfrm>
            <a:off x="3168000" y="166275"/>
            <a:ext cx="2808000" cy="75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Primera </a:t>
            </a:r>
            <a:r>
              <a:rPr lang="es"/>
              <a:t>sección</a:t>
            </a:r>
            <a:r>
              <a:rPr lang="es"/>
              <a:t> Perros</a:t>
            </a:r>
            <a:endParaRPr/>
          </a:p>
        </p:txBody>
      </p:sp>
      <p:sp>
        <p:nvSpPr>
          <p:cNvPr id="126" name="Google Shape;126;p20"/>
          <p:cNvSpPr txBox="1"/>
          <p:nvPr>
            <p:ph idx="1" type="body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/>
              <a:t>19</a:t>
            </a:r>
            <a:endParaRPr/>
          </a:p>
        </p:txBody>
      </p:sp>
      <p:pic>
        <p:nvPicPr>
          <p:cNvPr id="127" name="Google Shape;12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9250" y="793625"/>
            <a:ext cx="5525500" cy="4094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1"/>
          <p:cNvSpPr txBox="1"/>
          <p:nvPr>
            <p:ph type="title"/>
          </p:nvPr>
        </p:nvSpPr>
        <p:spPr>
          <a:xfrm>
            <a:off x="2733900" y="187200"/>
            <a:ext cx="3676200" cy="60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rPr lang="es"/>
              <a:t>Segunda </a:t>
            </a:r>
            <a:r>
              <a:rPr lang="es"/>
              <a:t>sección Hamburguesas</a:t>
            </a:r>
            <a:endParaRPr/>
          </a:p>
        </p:txBody>
      </p:sp>
      <p:sp>
        <p:nvSpPr>
          <p:cNvPr id="133" name="Google Shape;133;p21"/>
          <p:cNvSpPr txBox="1"/>
          <p:nvPr>
            <p:ph idx="1" type="body"/>
          </p:nvPr>
        </p:nvSpPr>
        <p:spPr>
          <a:xfrm>
            <a:off x="311700" y="1399400"/>
            <a:ext cx="377100" cy="3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/>
              <a:t>20</a:t>
            </a:r>
            <a:endParaRPr/>
          </a:p>
        </p:txBody>
      </p:sp>
      <p:pic>
        <p:nvPicPr>
          <p:cNvPr id="134" name="Google Shape;13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4550" y="744950"/>
            <a:ext cx="6574891" cy="405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57BB8A"/>
      </a:accent3>
      <a:accent4>
        <a:srgbClr val="78909C"/>
      </a:accent4>
      <a:accent5>
        <a:srgbClr val="607D8B"/>
      </a:accent5>
      <a:accent6>
        <a:srgbClr val="DCE755"/>
      </a:accent6>
      <a:hlink>
        <a:srgbClr val="607D8B"/>
      </a:hlink>
      <a:folHlink>
        <a:srgbClr val="607D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